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5" r:id="rId10"/>
    <p:sldId id="266" r:id="rId11"/>
    <p:sldId id="267" r:id="rId12"/>
    <p:sldId id="272" r:id="rId13"/>
    <p:sldId id="294" r:id="rId14"/>
    <p:sldId id="295" r:id="rId15"/>
    <p:sldId id="278" r:id="rId16"/>
    <p:sldId id="292" r:id="rId17"/>
    <p:sldId id="293" r:id="rId18"/>
    <p:sldId id="296" r:id="rId19"/>
    <p:sldId id="302" r:id="rId20"/>
    <p:sldId id="276" r:id="rId21"/>
    <p:sldId id="273" r:id="rId22"/>
    <p:sldId id="274" r:id="rId23"/>
    <p:sldId id="275" r:id="rId24"/>
    <p:sldId id="270" r:id="rId25"/>
    <p:sldId id="282" r:id="rId26"/>
    <p:sldId id="284" r:id="rId27"/>
    <p:sldId id="283" r:id="rId28"/>
    <p:sldId id="281" r:id="rId29"/>
    <p:sldId id="289" r:id="rId30"/>
    <p:sldId id="286" r:id="rId31"/>
    <p:sldId id="287" r:id="rId32"/>
    <p:sldId id="288" r:id="rId33"/>
    <p:sldId id="285" r:id="rId34"/>
    <p:sldId id="271" r:id="rId35"/>
    <p:sldId id="269" r:id="rId36"/>
    <p:sldId id="268" r:id="rId37"/>
    <p:sldId id="297" r:id="rId38"/>
    <p:sldId id="298" r:id="rId39"/>
    <p:sldId id="299" r:id="rId40"/>
    <p:sldId id="300" r:id="rId41"/>
    <p:sldId id="301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CC00"/>
    <a:srgbClr val="0099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7" autoAdjust="0"/>
  </p:normalViewPr>
  <p:slideViewPr>
    <p:cSldViewPr>
      <p:cViewPr varScale="1">
        <p:scale>
          <a:sx n="80" d="100"/>
          <a:sy n="80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60"/>
    </p:cViewPr>
  </p:sorterViewPr>
  <p:notesViewPr>
    <p:cSldViewPr>
      <p:cViewPr varScale="1">
        <p:scale>
          <a:sx n="71" d="100"/>
          <a:sy n="71" d="100"/>
        </p:scale>
        <p:origin x="-313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BC8A9-FA18-46C0-BF24-282AC3AB879F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8E031-62B7-40CE-8DA1-E42ADD4CC7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7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8E031-62B7-40CE-8DA1-E42ADD4CC7F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22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3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88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2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04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02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41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84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158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16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4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78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215C-29D8-4EAA-A34D-4C8E38DE8C94}" type="datetimeFigureOut">
              <a:rPr lang="pt-BR" smtClean="0"/>
              <a:t>14/08/2017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B578A-9997-413D-A880-94638670B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2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rionlinejudge.com.br/judge/login" TargetMode="External"/><Relationship Id="rId3" Type="http://schemas.openxmlformats.org/officeDocument/2006/relationships/hyperlink" Target="mailto:omero@utfpr.edu.br" TargetMode="External"/><Relationship Id="rId7" Type="http://schemas.openxmlformats.org/officeDocument/2006/relationships/hyperlink" Target="http://www.utfpr.edu.br/curitiba/" TargetMode="External"/><Relationship Id="rId2" Type="http://schemas.openxmlformats.org/officeDocument/2006/relationships/hyperlink" Target="http://www.pb.utfpr.edu.br/omero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tfpr.edu.br/curitiba/estrutura-universitaria/diretorias/dirgrad/departamentos/eletronica/pagina-inicial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hyperlink" Target="http://www.utfpr.edu.br/patobranco" TargetMode="Externa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urionlinejudge.com.br/judge/pt/problems/view/124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primeira%20da%20fase%20da%20Maratona%20de%20Programa&#231;&#227;o%20201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uri.b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ionlinejudge.com.br/judge/pt/logi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5974432"/>
            <a:ext cx="8856984" cy="766936"/>
          </a:xfrm>
        </p:spPr>
        <p:txBody>
          <a:bodyPr>
            <a:noAutofit/>
          </a:bodyPr>
          <a:lstStyle/>
          <a:p>
            <a:pPr algn="l"/>
            <a:r>
              <a:rPr lang="en-US" sz="18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Professor:	</a:t>
            </a:r>
            <a:r>
              <a:rPr lang="en-US" sz="180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Omero Francisco Bertol</a:t>
            </a:r>
            <a:endParaRPr lang="en-US" sz="180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en-US" sz="18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Contato: 	</a:t>
            </a:r>
            <a:r>
              <a:rPr lang="en-US" sz="1800" smtClean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omero@utfpr.edu.br</a:t>
            </a:r>
            <a:r>
              <a:rPr lang="en-US" sz="1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          </a:t>
            </a:r>
            <a:r>
              <a:rPr lang="en-US" sz="18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[ago./2017]</a:t>
            </a:r>
            <a:endParaRPr lang="pt-BR" sz="180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Universidade Tecnológica Federal do Paraná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7" y="188640"/>
            <a:ext cx="3609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71564" y="44624"/>
            <a:ext cx="538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Departamento Acadêmico de Eletrônica (DAELN)</a:t>
            </a:r>
            <a:endParaRPr lang="pt-BR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Grupo de Computação</a:t>
            </a:r>
            <a:endParaRPr lang="pt-BR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58920" y="1329735"/>
            <a:ext cx="88665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07504" y="980728"/>
            <a:ext cx="2084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latin typeface="Verdana" pitchFamily="34" charset="0"/>
                <a:ea typeface="Verdana" pitchFamily="34" charset="0"/>
                <a:cs typeface="Verdana" pitchFamily="34" charset="0"/>
                <a:hlinkClick r:id="rId7"/>
              </a:rPr>
              <a:t>Câmpus Curitiba</a:t>
            </a:r>
            <a:endParaRPr lang="pt-BR" sz="16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50" y="2128912"/>
            <a:ext cx="4741928" cy="253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ector reto 12"/>
          <p:cNvCxnSpPr/>
          <p:nvPr/>
        </p:nvCxnSpPr>
        <p:spPr>
          <a:xfrm>
            <a:off x="169937" y="5877272"/>
            <a:ext cx="88665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93" y="346640"/>
            <a:ext cx="1547843" cy="92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0" y="1825981"/>
            <a:ext cx="8768452" cy="493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(1/7)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problemas básicos (iniciando na programação) [ago./2017]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95936" y="1412776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1"/>
          <p:cNvSpPr/>
          <p:nvPr/>
        </p:nvSpPr>
        <p:spPr>
          <a:xfrm>
            <a:off x="3158052" y="3562383"/>
            <a:ext cx="3966127" cy="995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8" y="1806372"/>
            <a:ext cx="8762424" cy="492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(2/7)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(versão em português)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9767" y="2413488"/>
            <a:ext cx="1104790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enunciado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444208" y="2557926"/>
            <a:ext cx="1080120" cy="473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04048" y="1412776"/>
            <a:ext cx="0" cy="3935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1557" y="3417959"/>
            <a:ext cx="64472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03848" y="3571847"/>
            <a:ext cx="43204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1557" y="3791284"/>
            <a:ext cx="774571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03848" y="3945172"/>
            <a:ext cx="43204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9265" y="2141245"/>
            <a:ext cx="2010487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submeter a solução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juiz online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531" y="2667909"/>
            <a:ext cx="504527" cy="1019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0121" y="3031552"/>
            <a:ext cx="188070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ranking da solução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22065" y="3352257"/>
            <a:ext cx="460812" cy="4261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1164" y="3778407"/>
            <a:ext cx="122661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obter ajuda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88718" y="3932295"/>
            <a:ext cx="8941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40120" y="4270804"/>
            <a:ext cx="2224252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saída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informando </a:t>
            </a:r>
            <a:endParaRPr lang="pt-BR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casos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364372" y="4077073"/>
            <a:ext cx="175952" cy="193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35896" y="5722509"/>
            <a:ext cx="3114623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situação da solução submetida: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resolvido (rank, tempo)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opção para visualização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2987824" y="5373216"/>
            <a:ext cx="648072" cy="718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11"/>
          <p:cNvSpPr/>
          <p:nvPr/>
        </p:nvSpPr>
        <p:spPr>
          <a:xfrm>
            <a:off x="3203848" y="4377604"/>
            <a:ext cx="3960440" cy="1139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9" y="1709956"/>
            <a:ext cx="8635225" cy="485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(3/7)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</a:t>
            </a:r>
            <a:r>
              <a:rPr lang="en-US" sz="2400" b="1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Enviar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/Submeter)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9952" y="1412776"/>
            <a:ext cx="0" cy="594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11"/>
          <p:cNvSpPr/>
          <p:nvPr/>
        </p:nvSpPr>
        <p:spPr>
          <a:xfrm>
            <a:off x="2411799" y="3514883"/>
            <a:ext cx="669299" cy="1190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11"/>
          <p:cNvSpPr/>
          <p:nvPr/>
        </p:nvSpPr>
        <p:spPr>
          <a:xfrm>
            <a:off x="5130690" y="2698287"/>
            <a:ext cx="1991065" cy="3338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20"/>
          <p:cNvSpPr txBox="1"/>
          <p:nvPr/>
        </p:nvSpPr>
        <p:spPr>
          <a:xfrm>
            <a:off x="58945" y="3312784"/>
            <a:ext cx="2010487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submeter a solução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juiz online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900628" y="4696048"/>
            <a:ext cx="140916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mtClean="0"/>
              <a:t>código fonte </a:t>
            </a:r>
          </a:p>
          <a:p>
            <a:r>
              <a:rPr lang="en-US" smtClean="0"/>
              <a:t>da solução</a:t>
            </a:r>
            <a:endParaRPr lang="pt-BR"/>
          </a:p>
        </p:txBody>
      </p:sp>
      <p:cxnSp>
        <p:nvCxnSpPr>
          <p:cNvPr id="13" name="Straight Arrow Connector 13"/>
          <p:cNvCxnSpPr/>
          <p:nvPr/>
        </p:nvCxnSpPr>
        <p:spPr>
          <a:xfrm flipH="1" flipV="1">
            <a:off x="4211960" y="3836004"/>
            <a:ext cx="688668" cy="860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1"/>
          <p:cNvCxnSpPr>
            <a:stCxn id="10" idx="3"/>
            <a:endCxn id="45" idx="1"/>
          </p:cNvCxnSpPr>
          <p:nvPr/>
        </p:nvCxnSpPr>
        <p:spPr>
          <a:xfrm>
            <a:off x="2069432" y="3574394"/>
            <a:ext cx="342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0"/>
          <p:cNvSpPr txBox="1"/>
          <p:nvPr/>
        </p:nvSpPr>
        <p:spPr>
          <a:xfrm>
            <a:off x="5724128" y="6114562"/>
            <a:ext cx="316835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Pressione o botão </a:t>
            </a:r>
            <a:r>
              <a:rPr lang="en-US" sz="1200" b="1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ENVIAR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submeter a solução para o juiz online.</a:t>
            </a:r>
            <a:endParaRPr lang="pt-BR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2" y="1830544"/>
            <a:ext cx="8841830" cy="497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SUBMISSÕES – TODAS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 "todas" as minhas submissões</a:t>
            </a:r>
          </a:p>
        </p:txBody>
      </p:sp>
      <p:sp>
        <p:nvSpPr>
          <p:cNvPr id="9" name="Retângulo 11"/>
          <p:cNvSpPr/>
          <p:nvPr/>
        </p:nvSpPr>
        <p:spPr>
          <a:xfrm>
            <a:off x="3109947" y="3860804"/>
            <a:ext cx="3992966" cy="1032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395536" y="4290289"/>
            <a:ext cx="2103588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mostra os usuários </a:t>
            </a:r>
          </a:p>
          <a:p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ue estão resolvendo </a:t>
            </a:r>
          </a:p>
          <a:p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roblemas neste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exato momento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1447330" y="3404964"/>
            <a:ext cx="892422" cy="885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64088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77824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SUBMISSÕES – AO VIVO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8824" y="1052737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u="sng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mostra os usuários que estão resolvendo problemas neste exato momento</a:t>
            </a:r>
            <a:endParaRPr lang="pt-BR" sz="2200" u="sng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tângulo 11"/>
          <p:cNvSpPr/>
          <p:nvPr/>
        </p:nvSpPr>
        <p:spPr>
          <a:xfrm>
            <a:off x="3105016" y="3840487"/>
            <a:ext cx="3936522" cy="1032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51920" y="1402143"/>
            <a:ext cx="0" cy="10187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RESPOSTAS POSSÍVEIS		(1/3)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554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programa solução submetido será </a:t>
            </a:r>
            <a:r>
              <a:rPr lang="pt-PT" sz="2400" u="sng">
                <a:latin typeface="Verdana" pitchFamily="34" charset="0"/>
                <a:ea typeface="Verdana" pitchFamily="34" charset="0"/>
                <a:cs typeface="Verdana" pitchFamily="34" charset="0"/>
              </a:rPr>
              <a:t>compilado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pt-PT" sz="2400" u="sng">
                <a:latin typeface="Verdana" pitchFamily="34" charset="0"/>
                <a:ea typeface="Verdana" pitchFamily="34" charset="0"/>
                <a:cs typeface="Verdana" pitchFamily="34" charset="0"/>
              </a:rPr>
              <a:t>executado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pelo </a:t>
            </a: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sistema de juiz online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pt-PT" sz="24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Online Judge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O juiz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automático irá testá-lo com algumas entradas e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saídas fornecendo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uma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das respostas a seguir: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In q</a:t>
            </a: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ueue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juiz está ocupado e não pode atender a submissão. Ela ficará aguardando na fila a resposta do juiz.</a:t>
            </a:r>
          </a:p>
          <a:p>
            <a:pPr marL="0" indent="0">
              <a:spcAft>
                <a:spcPts val="600"/>
              </a:spcAft>
              <a:buNone/>
            </a:pPr>
            <a:endParaRPr lang="pt-PT" sz="24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PT" sz="2400" b="1" smtClean="0">
                <a:solidFill>
                  <a:srgbClr val="00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Accepted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programa está correto. Ele produz a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saída correta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dentro do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limite de tempo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9" y="4077072"/>
            <a:ext cx="8537053" cy="51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9" y="5775920"/>
            <a:ext cx="8537053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7" y="5661248"/>
            <a:ext cx="853705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RESPOSTAS POSSÍVEIS		(2/3)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554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>
                <a:solidFill>
                  <a:schemeClr val="bg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Presentation </a:t>
            </a:r>
            <a:r>
              <a:rPr lang="pt-PT" sz="2400" b="1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error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as saídas produzidas pelo programa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estão corretas, mas não são apresentadas de maneira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correta (verificar se o </a:t>
            </a:r>
            <a:r>
              <a:rPr lang="pt-PT" sz="24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fim de linha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 foi impresso no final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saída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): </a:t>
            </a: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printf</a:t>
            </a:r>
            <a:r>
              <a:rPr lang="pt-PT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("X = %d</a:t>
            </a:r>
            <a:r>
              <a:rPr lang="pt-PT" sz="24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\n</a:t>
            </a:r>
            <a:r>
              <a:rPr lang="pt-PT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", X);</a:t>
            </a:r>
          </a:p>
          <a:p>
            <a:pPr marL="0" indent="0">
              <a:spcAft>
                <a:spcPts val="600"/>
              </a:spcAft>
              <a:buNone/>
            </a:pPr>
            <a:endParaRPr lang="pt-PT" sz="24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PT" sz="24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Wrong a</a:t>
            </a:r>
            <a:r>
              <a:rPr lang="pt-PT" sz="24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nswer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programa está produzindo como saída, para um conjunto de entrada específico, uma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resposta errada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As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entradas e saídas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usadas pelo juiz não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são públicas, assim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o usuário deverá detectar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o erro por si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mesmo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b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8" y="2780928"/>
            <a:ext cx="8537053" cy="55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5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RESPOSTAS POSSÍVEIS		(3/3)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554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Compilation error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programa solução apresenta erros de sintaxe detectados pelo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compilador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do juiz.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b="1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b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Runtime error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programa solução apresenta erros de sêmatica detectados pelo juiz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durante a execução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 </a:t>
            </a:r>
            <a:r>
              <a:rPr lang="pt-PT" sz="2400" b="1" smtClean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limit exceeded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 programa solução </a:t>
            </a: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excedeu o limite de tempo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estipulado para o problema.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t-PT" sz="2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" y="2060848"/>
            <a:ext cx="8522457" cy="541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7" y="5857453"/>
            <a:ext cx="853705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4" y="3943689"/>
            <a:ext cx="8541305" cy="534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6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en-US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Testando em Linha de Comando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11411" y="4735777"/>
            <a:ext cx="8661648" cy="1944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Em linha de comando executar: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1245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PT" sz="24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botas.in</a:t>
            </a:r>
            <a:r>
              <a:rPr lang="pt-PT" sz="24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meu.out</a:t>
            </a:r>
            <a:endParaRPr lang="pt-PT" sz="2400" b="1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comparar o arquivo de saída gerado "</a:t>
            </a:r>
            <a:r>
              <a:rPr lang="en-US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meu.out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" com o arquivo de saída do problema "</a:t>
            </a:r>
            <a:r>
              <a:rPr lang="en-US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botas.out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"</a:t>
            </a:r>
            <a:endParaRPr lang="pt-BR" sz="2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b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b="1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t-PT" sz="24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8" y="1124744"/>
            <a:ext cx="2762250" cy="130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173503" y="1280633"/>
            <a:ext cx="5779376" cy="93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</a:rPr>
              <a:t>da </a:t>
            </a:r>
            <a:r>
              <a:rPr lang="pt-PT" sz="240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primeira da fase da Maratona de Programação 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2011</a:t>
            </a:r>
            <a:r>
              <a:rPr lang="pt-PT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7" y="2647545"/>
            <a:ext cx="669607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2"/>
          <p:cNvSpPr txBox="1"/>
          <p:nvPr/>
        </p:nvSpPr>
        <p:spPr>
          <a:xfrm>
            <a:off x="4049101" y="3852838"/>
            <a:ext cx="2103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arquivo de entradas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13"/>
          <p:cNvCxnSpPr/>
          <p:nvPr/>
        </p:nvCxnSpPr>
        <p:spPr>
          <a:xfrm flipH="1">
            <a:off x="3077806" y="4023907"/>
            <a:ext cx="9901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2"/>
          <p:cNvSpPr txBox="1"/>
          <p:nvPr/>
        </p:nvSpPr>
        <p:spPr>
          <a:xfrm>
            <a:off x="4440550" y="4087705"/>
            <a:ext cx="2103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arquivo de saídas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" name="Straight Arrow Connector 13"/>
          <p:cNvCxnSpPr/>
          <p:nvPr/>
        </p:nvCxnSpPr>
        <p:spPr>
          <a:xfrm flipH="1">
            <a:off x="3070465" y="4259676"/>
            <a:ext cx="13873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9289" cy="49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5" y="834289"/>
            <a:ext cx="428625" cy="595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0"/>
          <p:cNvSpPr txBox="1"/>
          <p:nvPr/>
        </p:nvSpPr>
        <p:spPr>
          <a:xfrm>
            <a:off x="265449" y="486403"/>
            <a:ext cx="994183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botas.in</a:t>
            </a:r>
            <a:endParaRPr lang="pt-BR" sz="14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9742"/>
            <a:ext cx="419100" cy="621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0"/>
          <p:cNvSpPr txBox="1"/>
          <p:nvPr/>
        </p:nvSpPr>
        <p:spPr>
          <a:xfrm>
            <a:off x="1115616" y="198909"/>
            <a:ext cx="1138453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botas.out</a:t>
            </a:r>
            <a:endParaRPr lang="pt-BR" sz="14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0739"/>
            <a:ext cx="419100" cy="621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0"/>
          <p:cNvSpPr txBox="1"/>
          <p:nvPr/>
        </p:nvSpPr>
        <p:spPr>
          <a:xfrm>
            <a:off x="7308304" y="199273"/>
            <a:ext cx="1019831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meu.out</a:t>
            </a:r>
            <a:endParaRPr lang="pt-BR" sz="14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1894756" y="5949280"/>
            <a:ext cx="577358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2225469" y="5618246"/>
            <a:ext cx="5082835" cy="4267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comparar os arquivos de saídas (out)</a:t>
            </a:r>
            <a:endParaRPr lang="pt-PT" sz="2400" b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URI Online Judge				(1/4)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824" y="1124745"/>
            <a:ext cx="8804688" cy="1944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Projeto desenvolvido pelo Departamento de Ciência da Computação da 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URI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(Universidade Regional Integrada do Alto Uruguai e das Missões).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8408"/>
            <a:ext cx="4031472" cy="403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79512" y="3501007"/>
            <a:ext cx="4608512" cy="31772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Problems &amp; Contests</a:t>
            </a:r>
            <a:r>
              <a:rPr lang="en-US" sz="3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pt-BR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romover a </a:t>
            </a:r>
            <a:r>
              <a:rPr lang="pt-BR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prática de programação</a:t>
            </a:r>
            <a:r>
              <a:rPr lang="pt-BR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o compartilhamento de conhecimento</a:t>
            </a:r>
          </a:p>
          <a:p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sistema de juiz online</a:t>
            </a:r>
          </a:p>
          <a:p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maratona de programação</a:t>
            </a:r>
            <a:endParaRPr lang="pt-BR" sz="2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8" y="1802727"/>
            <a:ext cx="877824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(4/7)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</a:t>
            </a:r>
            <a:r>
              <a:rPr lang="en-US" sz="2400" b="1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Ranking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9952" y="1412776"/>
            <a:ext cx="0" cy="594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11"/>
          <p:cNvSpPr/>
          <p:nvPr/>
        </p:nvSpPr>
        <p:spPr>
          <a:xfrm>
            <a:off x="2657260" y="3562383"/>
            <a:ext cx="487759" cy="1190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23"/>
          <p:cNvSpPr txBox="1"/>
          <p:nvPr/>
        </p:nvSpPr>
        <p:spPr>
          <a:xfrm>
            <a:off x="137290" y="3468005"/>
            <a:ext cx="2066656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ranking das soluções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24"/>
          <p:cNvCxnSpPr>
            <a:stCxn id="8" idx="3"/>
          </p:cNvCxnSpPr>
          <p:nvPr/>
        </p:nvCxnSpPr>
        <p:spPr>
          <a:xfrm>
            <a:off x="2203946" y="3621894"/>
            <a:ext cx="4533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3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8" y="1803608"/>
            <a:ext cx="877824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(5/7)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</a:t>
            </a:r>
            <a:r>
              <a:rPr lang="en-US" sz="2400" b="1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Fórum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9952" y="1412776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11"/>
          <p:cNvSpPr/>
          <p:nvPr/>
        </p:nvSpPr>
        <p:spPr>
          <a:xfrm>
            <a:off x="6036191" y="2598460"/>
            <a:ext cx="594360" cy="1190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27"/>
          <p:cNvSpPr txBox="1"/>
          <p:nvPr/>
        </p:nvSpPr>
        <p:spPr>
          <a:xfrm>
            <a:off x="337824" y="2060848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obter ajuda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28"/>
          <p:cNvCxnSpPr/>
          <p:nvPr/>
        </p:nvCxnSpPr>
        <p:spPr>
          <a:xfrm>
            <a:off x="1517601" y="2214736"/>
            <a:ext cx="8941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7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6" y="1751172"/>
            <a:ext cx="8871460" cy="499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(6/7)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</a:t>
            </a:r>
            <a:r>
              <a:rPr lang="en-US" sz="2400" b="1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uDebug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6074511" y="6218148"/>
            <a:ext cx="2951352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saída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problema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informando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casos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9952" y="1412776"/>
            <a:ext cx="0" cy="338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1"/>
          <p:cNvSpPr/>
          <p:nvPr/>
        </p:nvSpPr>
        <p:spPr>
          <a:xfrm>
            <a:off x="4571512" y="2348880"/>
            <a:ext cx="2808800" cy="7200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1"/>
          <p:cNvSpPr/>
          <p:nvPr/>
        </p:nvSpPr>
        <p:spPr>
          <a:xfrm>
            <a:off x="1752567" y="5117083"/>
            <a:ext cx="2808800" cy="7200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5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1" y="1811997"/>
            <a:ext cx="8763278" cy="492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1 INICIANTE	(7/7)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Produto Simples (</a:t>
            </a:r>
            <a:r>
              <a:rPr lang="en-US" sz="2400" b="1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Visualizar Sua Solução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9952" y="1391510"/>
            <a:ext cx="0" cy="594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8"/>
          <p:cNvSpPr txBox="1"/>
          <p:nvPr/>
        </p:nvSpPr>
        <p:spPr>
          <a:xfrm>
            <a:off x="5652120" y="3328936"/>
            <a:ext cx="3168352" cy="11695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código fonte da solução</a:t>
            </a:r>
            <a:endParaRPr lang="pt-BR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situação da solução submetida: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resolvido (</a:t>
            </a:r>
            <a:r>
              <a:rPr lang="pt-BR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Accepted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Linguagem C++</a:t>
            </a:r>
          </a:p>
        </p:txBody>
      </p:sp>
    </p:spTree>
    <p:extLst>
      <p:ext uri="{BB962C8B-B14F-4D97-AF65-F5344CB8AC3E}">
        <p14:creationId xmlns:p14="http://schemas.microsoft.com/office/powerpoint/2010/main" val="30937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4" y="1813401"/>
            <a:ext cx="8796945" cy="494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RANK PRINCIPAL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52736"/>
            <a:ext cx="8804688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2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 o ranking geral (considera "todos" os usuários)</a:t>
            </a:r>
            <a:endParaRPr lang="en-US" sz="22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84168" y="1402143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3122384"/>
            <a:ext cx="1887564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encontra a </a:t>
            </a:r>
            <a:r>
              <a:rPr lang="pt-BR" sz="1400" u="sng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minha </a:t>
            </a:r>
          </a:p>
          <a:p>
            <a:r>
              <a:rPr lang="pt-BR" sz="1400" u="sng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posição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ranking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geral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95302" y="3861048"/>
            <a:ext cx="1432482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15211"/>
            <a:ext cx="8781421" cy="4939550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52736"/>
            <a:ext cx="8804688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mostrando a minha posição no ranking geral</a:t>
            </a:r>
            <a:endParaRPr lang="en-US" sz="22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164" y="2636912"/>
            <a:ext cx="188756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mostra o ranking das Universidades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23728" y="3160132"/>
            <a:ext cx="583742" cy="4523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EU NO RANK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020272" y="5157192"/>
            <a:ext cx="165618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10/ago./2017</a:t>
            </a:r>
            <a:endParaRPr lang="pt-BR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92" y="1784553"/>
            <a:ext cx="8845902" cy="4975820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52736"/>
            <a:ext cx="8804688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mostrando o ranking das Universidades</a:t>
            </a:r>
            <a:endParaRPr lang="en-US" sz="22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3338408"/>
            <a:ext cx="3744416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clicando na respectiva Universidade será mostrado o ranking dos usuários daquela instituição de ensino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RANK UNIVERSIDADES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7092280" y="6074132"/>
            <a:ext cx="165618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10/ago./2017</a:t>
            </a:r>
            <a:endParaRPr lang="pt-BR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5652120" y="407707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5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2" y="1763271"/>
            <a:ext cx="8855620" cy="498128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8" y="1789718"/>
            <a:ext cx="8840034" cy="497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52736"/>
            <a:ext cx="880468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mostrando a minha posição no ranking da Universidade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endParaRPr lang="en-US" sz="22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en-US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EU NO RANK DA UNIVERSIDADE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92280" y="6074132"/>
            <a:ext cx="165618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10/ago./2017</a:t>
            </a:r>
            <a:endParaRPr lang="pt-BR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8901"/>
            <a:ext cx="8788665" cy="494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PERFIL	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 o perfil do usuário (todos os problemas resolvidos)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12991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1"/>
          <p:cNvSpPr/>
          <p:nvPr/>
        </p:nvSpPr>
        <p:spPr>
          <a:xfrm>
            <a:off x="2195736" y="4530386"/>
            <a:ext cx="1008112" cy="936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1"/>
          <p:cNvSpPr/>
          <p:nvPr/>
        </p:nvSpPr>
        <p:spPr>
          <a:xfrm>
            <a:off x="2195736" y="5557341"/>
            <a:ext cx="1008112" cy="936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Box 9"/>
          <p:cNvSpPr txBox="1"/>
          <p:nvPr/>
        </p:nvSpPr>
        <p:spPr>
          <a:xfrm>
            <a:off x="7092280" y="6074132"/>
            <a:ext cx="165618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10/ago./2017</a:t>
            </a:r>
            <a:endParaRPr lang="pt-BR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4" y="1778319"/>
            <a:ext cx="8825733" cy="496447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2" y="1790019"/>
            <a:ext cx="8780800" cy="49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en-US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CONQUISTAS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mostrando "todas" as minhas conquistas</a:t>
            </a:r>
            <a:endParaRPr lang="en-US" sz="2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92280" y="6074132"/>
            <a:ext cx="1656184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10/ago./2017</a:t>
            </a:r>
            <a:endParaRPr lang="pt-BR" sz="1400" b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URI Online Judge				(2/4)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824" y="1060947"/>
            <a:ext cx="8877672" cy="5733255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3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Portal com cerca de </a:t>
            </a:r>
            <a:r>
              <a:rPr lang="pt-BR" sz="33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1601</a:t>
            </a:r>
            <a:r>
              <a:rPr lang="pt-BR" sz="3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problemas, em português </a:t>
            </a:r>
            <a:r>
              <a:rPr lang="pt-BR" sz="33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pt-BR" sz="3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inglês, divididos em </a:t>
            </a:r>
            <a:r>
              <a:rPr lang="pt-BR" sz="3300" b="1" smtClean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pt-BR" sz="33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categorias [ago./2017]:</a:t>
            </a: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Iniciante (Beginner)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problemas básicos para quem está iniciando na programação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Ad-hoc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problemas de simulação, datas, vetores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560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Strings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manipulação de strings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106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Estruturas e Bibliotecas (Data Structures and Libraries)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filas, pilhas, ordenação, mapas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124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Matemática (Mathematics)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sistemas numéricos, números primos, BigInteger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187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Paradigmas (Paradigms)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programação dinâmica, busca binária, gulusos, backtracking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165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Grafos (Graph)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grafos e árvores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193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003399"/>
              </a:buClr>
              <a:buFont typeface="+mj-lt"/>
              <a:buAutoNum type="arabicPeriod"/>
            </a:pP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Geometria Computacional (Computational Geometry)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pontos e linhas, polígonos (</a:t>
            </a:r>
            <a:r>
              <a:rPr lang="en-US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66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9" y="1803608"/>
            <a:ext cx="877824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FÓRUM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mostra o índice do fórum de "todas" as categorias de problemas</a:t>
            </a:r>
            <a:endParaRPr lang="en-US" sz="2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2050215"/>
            <a:ext cx="1885453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obter </a:t>
            </a:r>
            <a:r>
              <a:rPr lang="en-US" sz="1600">
                <a:latin typeface="Verdana" pitchFamily="34" charset="0"/>
                <a:ea typeface="Verdana" pitchFamily="34" charset="0"/>
                <a:cs typeface="Verdana" pitchFamily="34" charset="0"/>
              </a:rPr>
              <a:t>ajuda e </a:t>
            </a:r>
            <a:endParaRPr lang="en-US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ajudar </a:t>
            </a:r>
            <a:r>
              <a:rPr lang="en-US" sz="1600">
                <a:latin typeface="Verdana" pitchFamily="34" charset="0"/>
                <a:ea typeface="Verdana" pitchFamily="34" charset="0"/>
                <a:cs typeface="Verdana" pitchFamily="34" charset="0"/>
              </a:rPr>
              <a:t>outros </a:t>
            </a:r>
            <a:endParaRPr lang="en-US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usuários:</a:t>
            </a:r>
          </a:p>
          <a:p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ompartilhar </a:t>
            </a:r>
            <a:endParaRPr lang="pt-PT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conhecimento 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e </a:t>
            </a:r>
            <a:endParaRPr lang="pt-PT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experiência 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em </a:t>
            </a:r>
            <a:endParaRPr lang="pt-PT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algoritmos 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e </a:t>
            </a:r>
            <a:endParaRPr lang="pt-PT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linguagens 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endParaRPr lang="pt-PT" sz="16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programação.</a:t>
            </a:r>
            <a:endParaRPr lang="pt-BR" sz="1600"/>
          </a:p>
        </p:txBody>
      </p:sp>
      <p:cxnSp>
        <p:nvCxnSpPr>
          <p:cNvPr id="7" name="Straight Arrow Connector 28"/>
          <p:cNvCxnSpPr/>
          <p:nvPr/>
        </p:nvCxnSpPr>
        <p:spPr>
          <a:xfrm>
            <a:off x="1763688" y="2214736"/>
            <a:ext cx="64807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8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3608"/>
            <a:ext cx="877824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ACADEMIC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27884"/>
            <a:ext cx="8804688" cy="609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1800" u="sng"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pt-BR" sz="18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ódulo para professores</a:t>
            </a:r>
            <a:r>
              <a:rPr lang="pt-BR" sz="1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criar listas de exercícios e acompanhar o progresso dos seus alunos</a:t>
            </a:r>
            <a:endParaRPr lang="en-US" sz="18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7" y="1812925"/>
            <a:ext cx="8839289" cy="49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CONTESTS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027884"/>
            <a:ext cx="8804688" cy="609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2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calendário de competições públicas</a:t>
            </a:r>
            <a:endParaRPr lang="en-US" sz="22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30809" y="1380877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2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7" y="1804522"/>
            <a:ext cx="8776615" cy="493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PERFIL – CONFIGURAÇÕES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3303428" y="4581128"/>
            <a:ext cx="1772628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definindo o "inglês" como preferência da conta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5856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5446729" y="6279703"/>
            <a:ext cx="352206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Pressione o botão </a:t>
            </a:r>
            <a:r>
              <a:rPr lang="en-US" sz="1200" b="1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SALVAR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confirmar as suas configurações no Perfil.</a:t>
            </a:r>
            <a:endParaRPr lang="pt-BR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2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0808"/>
            <a:ext cx="8784000" cy="4941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1601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problemas divididos em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categorias [ago./2017]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60032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1"/>
          <p:cNvSpPr/>
          <p:nvPr/>
        </p:nvSpPr>
        <p:spPr>
          <a:xfrm>
            <a:off x="2862527" y="2924944"/>
            <a:ext cx="2357545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1"/>
          <p:cNvSpPr/>
          <p:nvPr/>
        </p:nvSpPr>
        <p:spPr>
          <a:xfrm>
            <a:off x="5306213" y="2924944"/>
            <a:ext cx="2319619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1"/>
          <p:cNvSpPr/>
          <p:nvPr/>
        </p:nvSpPr>
        <p:spPr>
          <a:xfrm>
            <a:off x="2852013" y="3717032"/>
            <a:ext cx="2357545" cy="589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11"/>
          <p:cNvSpPr/>
          <p:nvPr/>
        </p:nvSpPr>
        <p:spPr>
          <a:xfrm>
            <a:off x="5302886" y="3717032"/>
            <a:ext cx="2319619" cy="589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11"/>
          <p:cNvSpPr/>
          <p:nvPr/>
        </p:nvSpPr>
        <p:spPr>
          <a:xfrm>
            <a:off x="2858556" y="4473167"/>
            <a:ext cx="2357545" cy="589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11"/>
          <p:cNvSpPr/>
          <p:nvPr/>
        </p:nvSpPr>
        <p:spPr>
          <a:xfrm>
            <a:off x="5306213" y="4472504"/>
            <a:ext cx="2319619" cy="6186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11"/>
          <p:cNvSpPr/>
          <p:nvPr/>
        </p:nvSpPr>
        <p:spPr>
          <a:xfrm>
            <a:off x="2852012" y="5218455"/>
            <a:ext cx="2357545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11"/>
          <p:cNvSpPr/>
          <p:nvPr/>
        </p:nvSpPr>
        <p:spPr>
          <a:xfrm>
            <a:off x="5296971" y="5218455"/>
            <a:ext cx="2319619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5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8" y="1803607"/>
            <a:ext cx="8777264" cy="493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PROBLEMS – 1 BEGINNER	(1/2)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problemas básicos (iniciando na programação) [ago./2017]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95936" y="1391510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1"/>
          <p:cNvSpPr/>
          <p:nvPr/>
        </p:nvSpPr>
        <p:spPr>
          <a:xfrm>
            <a:off x="3443674" y="3350765"/>
            <a:ext cx="3432581" cy="995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1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6" y="1800349"/>
            <a:ext cx="8770235" cy="493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PROBLEMS – 1 BEGINNER	(2/2)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roblema: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1004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Simple Product (versão em inglês)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04048" y="1391510"/>
            <a:ext cx="0" cy="6400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"/>
          <p:cNvSpPr txBox="1"/>
          <p:nvPr/>
        </p:nvSpPr>
        <p:spPr>
          <a:xfrm>
            <a:off x="7683783" y="2319491"/>
            <a:ext cx="1104790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enunciado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Arrow Connector 9"/>
          <p:cNvCxnSpPr/>
          <p:nvPr/>
        </p:nvCxnSpPr>
        <p:spPr>
          <a:xfrm flipV="1">
            <a:off x="6588224" y="2463929"/>
            <a:ext cx="1080120" cy="473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5"/>
          <p:cNvSpPr txBox="1"/>
          <p:nvPr/>
        </p:nvSpPr>
        <p:spPr>
          <a:xfrm>
            <a:off x="7675573" y="3323962"/>
            <a:ext cx="64472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1" name="Straight Arrow Connector 16"/>
          <p:cNvCxnSpPr/>
          <p:nvPr/>
        </p:nvCxnSpPr>
        <p:spPr>
          <a:xfrm>
            <a:off x="3347864" y="3477850"/>
            <a:ext cx="43204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8"/>
          <p:cNvSpPr txBox="1"/>
          <p:nvPr/>
        </p:nvSpPr>
        <p:spPr>
          <a:xfrm>
            <a:off x="7675573" y="3697287"/>
            <a:ext cx="774571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Straight Arrow Connector 19"/>
          <p:cNvCxnSpPr/>
          <p:nvPr/>
        </p:nvCxnSpPr>
        <p:spPr>
          <a:xfrm>
            <a:off x="3347864" y="3851175"/>
            <a:ext cx="43204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0"/>
          <p:cNvSpPr txBox="1"/>
          <p:nvPr/>
        </p:nvSpPr>
        <p:spPr>
          <a:xfrm>
            <a:off x="577188" y="1916832"/>
            <a:ext cx="2010487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submeter a solução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juiz online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5" name="Straight Arrow Connector 21"/>
          <p:cNvCxnSpPr/>
          <p:nvPr/>
        </p:nvCxnSpPr>
        <p:spPr>
          <a:xfrm>
            <a:off x="2262454" y="2443496"/>
            <a:ext cx="504527" cy="10194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3"/>
          <p:cNvSpPr txBox="1"/>
          <p:nvPr/>
        </p:nvSpPr>
        <p:spPr>
          <a:xfrm>
            <a:off x="388044" y="2807139"/>
            <a:ext cx="188070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ranking da solução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7" name="Straight Arrow Connector 24"/>
          <p:cNvCxnSpPr/>
          <p:nvPr/>
        </p:nvCxnSpPr>
        <p:spPr>
          <a:xfrm>
            <a:off x="2269988" y="3127844"/>
            <a:ext cx="460812" cy="4261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7"/>
          <p:cNvSpPr txBox="1"/>
          <p:nvPr/>
        </p:nvSpPr>
        <p:spPr>
          <a:xfrm>
            <a:off x="609087" y="3553994"/>
            <a:ext cx="1226618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obter ajuda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9" name="Straight Arrow Connector 28"/>
          <p:cNvCxnSpPr/>
          <p:nvPr/>
        </p:nvCxnSpPr>
        <p:spPr>
          <a:xfrm>
            <a:off x="1836641" y="3707882"/>
            <a:ext cx="8941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2"/>
          <p:cNvSpPr txBox="1"/>
          <p:nvPr/>
        </p:nvSpPr>
        <p:spPr>
          <a:xfrm>
            <a:off x="388043" y="4046391"/>
            <a:ext cx="2224252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saída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 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informando </a:t>
            </a:r>
            <a:endParaRPr lang="pt-BR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casos </a:t>
            </a:r>
            <a:r>
              <a:rPr lang="pt-BR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teste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1" name="Straight Arrow Connector 33"/>
          <p:cNvCxnSpPr/>
          <p:nvPr/>
        </p:nvCxnSpPr>
        <p:spPr>
          <a:xfrm flipV="1">
            <a:off x="2612295" y="3852660"/>
            <a:ext cx="175952" cy="193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38"/>
          <p:cNvSpPr txBox="1"/>
          <p:nvPr/>
        </p:nvSpPr>
        <p:spPr>
          <a:xfrm>
            <a:off x="3883819" y="5498096"/>
            <a:ext cx="3114623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situação da solução submetida: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resolvido (rank, tempo)</a:t>
            </a:r>
          </a:p>
          <a:p>
            <a:r>
              <a:rPr lang="pt-BR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opção para visualização</a:t>
            </a:r>
          </a:p>
        </p:txBody>
      </p:sp>
      <p:cxnSp>
        <p:nvCxnSpPr>
          <p:cNvPr id="43" name="Straight Arrow Connector 39"/>
          <p:cNvCxnSpPr>
            <a:stCxn id="42" idx="1"/>
          </p:cNvCxnSpPr>
          <p:nvPr/>
        </p:nvCxnSpPr>
        <p:spPr>
          <a:xfrm flipH="1" flipV="1">
            <a:off x="3059832" y="5085184"/>
            <a:ext cx="823987" cy="782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11"/>
          <p:cNvSpPr/>
          <p:nvPr/>
        </p:nvSpPr>
        <p:spPr>
          <a:xfrm>
            <a:off x="3286489" y="4015697"/>
            <a:ext cx="3701320" cy="1139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96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Dicas de Programação		(1/5)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05" y="1124744"/>
            <a:ext cx="4768383" cy="4318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8137" y="5201905"/>
            <a:ext cx="388843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 </a:t>
            </a:r>
            <a:r>
              <a:rPr lang="pt-BR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linguagem C</a:t>
            </a: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, se </a:t>
            </a:r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função </a:t>
            </a: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"main" não possuir o comando "return(0)" </a:t>
            </a:r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</a:t>
            </a:r>
            <a:r>
              <a:rPr lang="en-US" sz="1600">
                <a:latin typeface="Verdana" pitchFamily="34" charset="0"/>
                <a:ea typeface="Verdana" pitchFamily="34" charset="0"/>
                <a:cs typeface="Verdana" pitchFamily="34" charset="0"/>
              </a:rPr>
              <a:t>á</a:t>
            </a:r>
            <a:r>
              <a:rPr lang="en-US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gerado um </a:t>
            </a:r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erro </a:t>
            </a: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em tempo de execução </a:t>
            </a:r>
            <a:r>
              <a:rPr lang="pt-BR" sz="16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NZEC</a:t>
            </a:r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pt-BR" sz="16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Non </a:t>
            </a:r>
            <a:r>
              <a:rPr lang="pt-BR" sz="1600" i="1">
                <a:latin typeface="Verdana" pitchFamily="34" charset="0"/>
                <a:ea typeface="Verdana" pitchFamily="34" charset="0"/>
                <a:cs typeface="Verdana" pitchFamily="34" charset="0"/>
              </a:rPr>
              <a:t>Zero Exit </a:t>
            </a:r>
            <a:r>
              <a:rPr lang="pt-BR" sz="16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Code</a:t>
            </a:r>
            <a:r>
              <a:rPr lang="pt-BR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  <a:endParaRPr lang="pt-BR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Conector angulado 5"/>
          <p:cNvCxnSpPr/>
          <p:nvPr/>
        </p:nvCxnSpPr>
        <p:spPr>
          <a:xfrm flipV="1">
            <a:off x="4021423" y="4897945"/>
            <a:ext cx="1080000" cy="950917"/>
          </a:xfrm>
          <a:prstGeom prst="bent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07504" y="2575537"/>
            <a:ext cx="388843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"Sempre" imprimir um </a:t>
            </a:r>
            <a:r>
              <a:rPr lang="pt-PT" sz="16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fim </a:t>
            </a:r>
            <a:r>
              <a:rPr lang="pt-PT" sz="1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linha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pt-PT" sz="16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\n</a:t>
            </a:r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no </a:t>
            </a:r>
            <a:r>
              <a:rPr lang="pt-PT" sz="1600">
                <a:latin typeface="Verdana" pitchFamily="34" charset="0"/>
                <a:ea typeface="Verdana" pitchFamily="34" charset="0"/>
                <a:cs typeface="Verdana" pitchFamily="34" charset="0"/>
              </a:rPr>
              <a:t>final </a:t>
            </a:r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 arquivo de saída.</a:t>
            </a:r>
          </a:p>
          <a:p>
            <a:endParaRPr lang="pt-PT" sz="16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ausência do </a:t>
            </a:r>
            <a:r>
              <a:rPr lang="pt-PT" sz="16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\n</a:t>
            </a:r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deverá provocar uma resposta com o erro "</a:t>
            </a:r>
            <a:r>
              <a:rPr lang="pt-PT" sz="16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Presentation error</a:t>
            </a:r>
            <a:r>
              <a:rPr lang="pt-P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".</a:t>
            </a:r>
          </a:p>
        </p:txBody>
      </p:sp>
      <p:cxnSp>
        <p:nvCxnSpPr>
          <p:cNvPr id="20" name="Conector reto 19"/>
          <p:cNvCxnSpPr>
            <a:stCxn id="16" idx="3"/>
          </p:cNvCxnSpPr>
          <p:nvPr/>
        </p:nvCxnSpPr>
        <p:spPr>
          <a:xfrm>
            <a:off x="3995936" y="3360367"/>
            <a:ext cx="33843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7380312" y="3360367"/>
            <a:ext cx="0" cy="7848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0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Dicas de Programação		(2/5)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58824" y="1772817"/>
            <a:ext cx="8804688" cy="22322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Tipo</a:t>
            </a:r>
            <a:r>
              <a:rPr lang="en-US" sz="1700" b="1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17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		Intervalo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7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char (1 byte)		-128 à 127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 (4 bytes)		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-2.147.483.648 à 2.147.483.647</a:t>
            </a:r>
            <a:endParaRPr lang="en-US" sz="17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float (4 bytes)		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3.4*10</a:t>
            </a:r>
            <a:r>
              <a:rPr lang="pt-BR" sz="1700" baseline="30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-38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à 3.4*10</a:t>
            </a:r>
            <a:r>
              <a:rPr lang="pt-BR" sz="1700" baseline="30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38  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(seis dígitos 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precisão)</a:t>
            </a:r>
            <a:endParaRPr lang="en-US" sz="17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double (8 bytes)		</a:t>
            </a:r>
            <a:r>
              <a:rPr lang="pt-BR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1.7*10</a:t>
            </a:r>
            <a:r>
              <a:rPr lang="pt-BR" sz="1700" baseline="300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-308</a:t>
            </a:r>
            <a:r>
              <a:rPr lang="pt-BR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à 1.7*10</a:t>
            </a:r>
            <a:r>
              <a:rPr lang="pt-BR" sz="1700" baseline="300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308</a:t>
            </a:r>
            <a:r>
              <a:rPr lang="pt-BR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(dez dígitos </a:t>
            </a:r>
            <a:r>
              <a:rPr lang="pt-BR" sz="17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pt-BR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precisão)</a:t>
            </a:r>
            <a:endParaRPr lang="en-US" sz="170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 (4 bytes)		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2.147.483.648 à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2.147.483.647 </a:t>
            </a: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 long (8 bytes)	-9223372036854775808 à 9223372036854775808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158824" y="2204864"/>
            <a:ext cx="8804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158824" y="4149080"/>
            <a:ext cx="8804688" cy="2448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		especificador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Tipo</a:t>
            </a:r>
            <a:r>
              <a:rPr lang="en-US" sz="1700" b="1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sz="17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	de formato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char		%c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		%d	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// 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imprimindo o resultado com </a:t>
            </a:r>
            <a:r>
              <a:rPr lang="pt-BR" sz="17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 casas decimais</a:t>
            </a:r>
            <a:endParaRPr lang="en-US" sz="17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float		%f	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printf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("%</a:t>
            </a:r>
            <a:r>
              <a:rPr lang="pt-BR" sz="17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pt-BR" sz="17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lf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\n</a:t>
            </a:r>
            <a:r>
              <a:rPr lang="pt-BR" sz="1700">
                <a:latin typeface="Verdana" pitchFamily="34" charset="0"/>
                <a:ea typeface="Verdana" pitchFamily="34" charset="0"/>
                <a:cs typeface="Verdana" pitchFamily="34" charset="0"/>
              </a:rPr>
              <a:t>", vlr</a:t>
            </a:r>
            <a:r>
              <a:rPr lang="pt-BR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); </a:t>
            </a:r>
            <a:endParaRPr lang="en-US" sz="17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double		%lf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		%ld	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70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 long	%lld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158824" y="4850317"/>
            <a:ext cx="8804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Tipos de dados utilizados frequentemente nas soluções: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0" y="3717032"/>
            <a:ext cx="39814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Dicas de Programação		(3/5)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Exemplificando a entrada de um conjunto de dados:	       (1/3)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3" y="1725998"/>
            <a:ext cx="3905250" cy="73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39" y="3356992"/>
            <a:ext cx="3133725" cy="136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21"/>
          <p:cNvCxnSpPr/>
          <p:nvPr/>
        </p:nvCxnSpPr>
        <p:spPr>
          <a:xfrm>
            <a:off x="467544" y="4221088"/>
            <a:ext cx="5256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"/>
          <p:cNvCxnSpPr/>
          <p:nvPr/>
        </p:nvCxnSpPr>
        <p:spPr>
          <a:xfrm>
            <a:off x="467544" y="4437112"/>
            <a:ext cx="5267217" cy="85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URI Online Judge				(3/4)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824" y="1124745"/>
            <a:ext cx="8804688" cy="55446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 problemas podem ser resolvidos usando as linguagens de programação </a:t>
            </a:r>
            <a:r>
              <a:rPr lang="pt-BR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t-BR" sz="2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C++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t-BR" sz="2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Java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ou </a:t>
            </a:r>
            <a:r>
              <a:rPr lang="pt-BR" sz="2800" b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Python</a:t>
            </a:r>
            <a:r>
              <a:rPr lang="pt-BR" sz="280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pt-BR" sz="28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pt-BR" sz="22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 soluções dos problemas classificam os </a:t>
            </a:r>
            <a:r>
              <a:rPr lang="pt-BR" sz="2800">
                <a:latin typeface="Verdana" pitchFamily="34" charset="0"/>
                <a:ea typeface="Verdana" pitchFamily="34" charset="0"/>
                <a:cs typeface="Verdana" pitchFamily="34" charset="0"/>
              </a:rPr>
              <a:t>usuários 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3 </a:t>
            </a:r>
            <a:r>
              <a:rPr lang="pt-BR" sz="2800">
                <a:latin typeface="Verdana" pitchFamily="34" charset="0"/>
                <a:ea typeface="Verdana" pitchFamily="34" charset="0"/>
                <a:cs typeface="Verdana" pitchFamily="34" charset="0"/>
              </a:rPr>
              <a:t>ranks: </a:t>
            </a:r>
            <a:endParaRPr lang="pt-BR" sz="28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pt-BR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geral</a:t>
            </a: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		resolvidos, tentados e submetidos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pt-BR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universidade</a:t>
            </a: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	resolvidos, tentados e submetidos</a:t>
            </a:r>
          </a:p>
          <a:p>
            <a:pPr marL="514350" indent="-514350">
              <a:spcAft>
                <a:spcPts val="600"/>
              </a:spcAft>
              <a:buAutoNum type="alphaLcParenR"/>
            </a:pPr>
            <a:r>
              <a:rPr lang="pt-BR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</a:t>
            </a: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	tempo da solução e data da submissão</a:t>
            </a:r>
          </a:p>
          <a:p>
            <a:pPr marL="0" indent="0">
              <a:buNone/>
            </a:pPr>
            <a:r>
              <a:rPr lang="pt-BR" sz="22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endParaRPr lang="pt-BR" b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O usuário pode participar de competições de programação públicas (</a:t>
            </a:r>
            <a:r>
              <a:rPr lang="pt-BR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contests</a:t>
            </a:r>
            <a:r>
              <a:rPr lang="pt-BR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 marL="0" indent="0">
              <a:buNone/>
            </a:pP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Pode-se obter ajuda e ajudar outros usuários participando do </a:t>
            </a:r>
            <a:r>
              <a:rPr lang="en-US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Fórum</a:t>
            </a:r>
            <a:r>
              <a:rPr lang="en-US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</a:t>
            </a:r>
            <a:r>
              <a:rPr lang="pt-PT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ompartilhar conhecimento e experiência em algoritmos e linguagens de programação).</a:t>
            </a:r>
            <a:endParaRPr lang="en-US" sz="28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2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Dicas de Programação		(4/5)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Exemplificando a entrada de um conjunto de dados:	       (2/3)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542734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5086350" cy="279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20"/>
          <p:cNvSpPr txBox="1"/>
          <p:nvPr/>
        </p:nvSpPr>
        <p:spPr>
          <a:xfrm>
            <a:off x="361071" y="4046694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quantidade de alunos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(variável "n")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21"/>
          <p:cNvCxnSpPr/>
          <p:nvPr/>
        </p:nvCxnSpPr>
        <p:spPr>
          <a:xfrm>
            <a:off x="2051720" y="4365104"/>
            <a:ext cx="1800200" cy="3513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/>
          <p:nvPr/>
        </p:nvSpPr>
        <p:spPr>
          <a:xfrm>
            <a:off x="240887" y="5282624"/>
            <a:ext cx="33262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obtendo a matrícula (variável "m")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a nota (variável "nota") de 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 um dos "n" alunos</a:t>
            </a:r>
          </a:p>
        </p:txBody>
      </p:sp>
      <p:cxnSp>
        <p:nvCxnSpPr>
          <p:cNvPr id="16" name="Straight Arrow Connector 21"/>
          <p:cNvCxnSpPr/>
          <p:nvPr/>
        </p:nvCxnSpPr>
        <p:spPr>
          <a:xfrm>
            <a:off x="3155554" y="5661248"/>
            <a:ext cx="98439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1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88" y="2996952"/>
            <a:ext cx="43053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Dicas de Programação		(5/5)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Exemplificando a entrada de um conjunto de dados:	       (3/3)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1126249" y="4057908"/>
            <a:ext cx="193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 de Estrelas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(variável "n")</a:t>
            </a:r>
            <a:endParaRPr lang="pt-BR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21"/>
          <p:cNvCxnSpPr>
            <a:stCxn id="11" idx="3"/>
          </p:cNvCxnSpPr>
          <p:nvPr/>
        </p:nvCxnSpPr>
        <p:spPr>
          <a:xfrm flipV="1">
            <a:off x="3062998" y="4067960"/>
            <a:ext cx="1703760" cy="251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/>
          <p:cNvSpPr txBox="1"/>
          <p:nvPr/>
        </p:nvSpPr>
        <p:spPr>
          <a:xfrm>
            <a:off x="240887" y="4735777"/>
            <a:ext cx="3383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obtendo o número de carneiros da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Estrela </a:t>
            </a:r>
            <a:r>
              <a:rPr lang="en-US" sz="1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(variável "star[i]")</a:t>
            </a:r>
          </a:p>
          <a:p>
            <a:endParaRPr lang="en-US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 que a i-ésima Estrela não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foi atacada (variável "attack[i])</a:t>
            </a:r>
          </a:p>
          <a:p>
            <a:endParaRPr lang="en-US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de carneiros considerando </a:t>
            </a:r>
          </a:p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todas as estrelas (variável "ttStar")</a:t>
            </a:r>
          </a:p>
        </p:txBody>
      </p:sp>
      <p:cxnSp>
        <p:nvCxnSpPr>
          <p:cNvPr id="16" name="Straight Arrow Connector 21"/>
          <p:cNvCxnSpPr/>
          <p:nvPr/>
        </p:nvCxnSpPr>
        <p:spPr>
          <a:xfrm>
            <a:off x="3062998" y="5085184"/>
            <a:ext cx="1989344" cy="576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4596"/>
            <a:ext cx="8784000" cy="112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0" y="2951981"/>
            <a:ext cx="39814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21"/>
          <p:cNvCxnSpPr/>
          <p:nvPr/>
        </p:nvCxnSpPr>
        <p:spPr>
          <a:xfrm>
            <a:off x="3257053" y="5665022"/>
            <a:ext cx="1795289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1"/>
          <p:cNvCxnSpPr/>
          <p:nvPr/>
        </p:nvCxnSpPr>
        <p:spPr>
          <a:xfrm>
            <a:off x="3257053" y="6279395"/>
            <a:ext cx="1795289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1932857" y="3356992"/>
            <a:ext cx="0" cy="288032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1932857" y="3356992"/>
            <a:ext cx="4367335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6300192" y="5157192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0670"/>
            <a:ext cx="8752258" cy="49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URI Online Judge				(4/4)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96767" y="1124744"/>
            <a:ext cx="800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https://www.urionlinejudge.com.br/judge/pt/login</a:t>
            </a:r>
            <a:endParaRPr lang="pt-BR" sz="2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771044" y="4905975"/>
            <a:ext cx="1475474" cy="5236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6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7" y="2434390"/>
            <a:ext cx="7272808" cy="409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Registre-se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29" y="1063622"/>
            <a:ext cx="35433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54495" y="1340334"/>
            <a:ext cx="4273489" cy="57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US" sz="2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página de abertura</a:t>
            </a:r>
            <a:endParaRPr lang="pt-BR" sz="2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eta para baixo 5"/>
          <p:cNvSpPr/>
          <p:nvPr/>
        </p:nvSpPr>
        <p:spPr>
          <a:xfrm rot="16200000">
            <a:off x="4484448" y="749137"/>
            <a:ext cx="216000" cy="1687295"/>
          </a:xfrm>
          <a:prstGeom prst="downArrow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7069180" y="2060848"/>
            <a:ext cx="216000" cy="9361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297122" y="4157322"/>
            <a:ext cx="1080120" cy="15039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5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5" y="1805932"/>
            <a:ext cx="8768349" cy="493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HOME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3160689" y="2996952"/>
            <a:ext cx="3931591" cy="7219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1"/>
          <p:cNvSpPr/>
          <p:nvPr/>
        </p:nvSpPr>
        <p:spPr>
          <a:xfrm>
            <a:off x="3153107" y="3835896"/>
            <a:ext cx="1922950" cy="5292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158824" y="1124745"/>
            <a:ext cx="8804688" cy="360039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2400" u="sng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pt-BR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ágina principal do portal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93474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7318937" y="1151166"/>
            <a:ext cx="162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Acesso em: 05/mar./ 2017</a:t>
            </a:r>
            <a:endParaRPr lang="pt-BR" sz="140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3" y="1793406"/>
            <a:ext cx="8794607" cy="494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PERFIL – CONFIGURAÇÕES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3142473" y="4154814"/>
            <a:ext cx="4021815" cy="3273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1"/>
          <p:cNvSpPr/>
          <p:nvPr/>
        </p:nvSpPr>
        <p:spPr>
          <a:xfrm>
            <a:off x="3142473" y="4930535"/>
            <a:ext cx="1955352" cy="312274"/>
          </a:xfrm>
          <a:prstGeom prst="rect">
            <a:avLst/>
          </a:prstGeom>
          <a:noFill/>
          <a:ln w="127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mtClean="0"/>
              <a:t>\</a:t>
            </a:r>
            <a:endParaRPr lang="pt-BR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pt-BR" sz="2400" u="sng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pt-BR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efinir as preferências da conta</a:t>
            </a:r>
            <a:endParaRPr lang="en-US" sz="2400" u="sng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5856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1"/>
          <p:cNvSpPr/>
          <p:nvPr/>
        </p:nvSpPr>
        <p:spPr>
          <a:xfrm>
            <a:off x="5148064" y="5264816"/>
            <a:ext cx="2016224" cy="3122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mtClean="0"/>
              <a:t>\</a:t>
            </a:r>
            <a:endParaRPr lang="pt-BR"/>
          </a:p>
        </p:txBody>
      </p:sp>
      <p:sp>
        <p:nvSpPr>
          <p:cNvPr id="15" name="TextBox 20"/>
          <p:cNvSpPr txBox="1"/>
          <p:nvPr/>
        </p:nvSpPr>
        <p:spPr>
          <a:xfrm>
            <a:off x="158824" y="4066624"/>
            <a:ext cx="2180928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se os enunciados</a:t>
            </a:r>
          </a:p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problemas s</a:t>
            </a:r>
            <a:r>
              <a:rPr lang="pt-BR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erão </a:t>
            </a:r>
          </a:p>
          <a:p>
            <a:r>
              <a:rPr lang="pt-BR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mostrados em </a:t>
            </a:r>
          </a:p>
          <a:p>
            <a:r>
              <a:rPr lang="pt-BR" sz="12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português</a:t>
            </a:r>
            <a:r>
              <a:rPr lang="pt-BR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 </a:t>
            </a:r>
            <a:r>
              <a:rPr lang="pt-BR" sz="12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inglês</a:t>
            </a:r>
            <a:endParaRPr lang="pt-BR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" name="Straight Arrow Connector 21"/>
          <p:cNvCxnSpPr>
            <a:stCxn id="15" idx="3"/>
          </p:cNvCxnSpPr>
          <p:nvPr/>
        </p:nvCxnSpPr>
        <p:spPr>
          <a:xfrm>
            <a:off x="2339752" y="4482123"/>
            <a:ext cx="936104" cy="5310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0"/>
          <p:cNvSpPr txBox="1"/>
          <p:nvPr/>
        </p:nvSpPr>
        <p:spPr>
          <a:xfrm>
            <a:off x="5446729" y="6279703"/>
            <a:ext cx="352206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Pressione o botão </a:t>
            </a:r>
            <a:r>
              <a:rPr lang="en-US" sz="1200" b="1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SALVAR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confirmar as suas configurações no Perfil.</a:t>
            </a:r>
            <a:endParaRPr lang="pt-BR"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0" y="1706165"/>
            <a:ext cx="8823458" cy="49631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488" y="44624"/>
            <a:ext cx="8856008" cy="864096"/>
          </a:xfrm>
        </p:spPr>
        <p:txBody>
          <a:bodyPr>
            <a:normAutofit/>
          </a:bodyPr>
          <a:lstStyle/>
          <a:p>
            <a:pPr algn="l"/>
            <a:r>
              <a:rPr lang="pt-BR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PROBLEMAS – CATEGORIAS</a:t>
            </a:r>
            <a:endParaRPr lang="pt-BR" sz="4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79512" y="980728"/>
            <a:ext cx="878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58824" y="1124745"/>
            <a:ext cx="8804688" cy="360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</a:pP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1601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problemas divididos em </a:t>
            </a:r>
            <a:r>
              <a:rPr lang="en-US" sz="2400" b="1" u="sng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en-US" sz="2400" u="sng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categorias [ago./2017]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56176" y="1412776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11"/>
          <p:cNvSpPr/>
          <p:nvPr/>
        </p:nvSpPr>
        <p:spPr>
          <a:xfrm>
            <a:off x="3054753" y="3006599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11"/>
          <p:cNvSpPr/>
          <p:nvPr/>
        </p:nvSpPr>
        <p:spPr>
          <a:xfrm>
            <a:off x="5401008" y="3002397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11"/>
          <p:cNvSpPr/>
          <p:nvPr/>
        </p:nvSpPr>
        <p:spPr>
          <a:xfrm>
            <a:off x="3054872" y="3775516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11"/>
          <p:cNvSpPr/>
          <p:nvPr/>
        </p:nvSpPr>
        <p:spPr>
          <a:xfrm>
            <a:off x="5401008" y="3773368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11"/>
          <p:cNvSpPr/>
          <p:nvPr/>
        </p:nvSpPr>
        <p:spPr>
          <a:xfrm>
            <a:off x="3050782" y="4567960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11"/>
          <p:cNvSpPr/>
          <p:nvPr/>
        </p:nvSpPr>
        <p:spPr>
          <a:xfrm>
            <a:off x="5399076" y="4567960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11"/>
          <p:cNvSpPr/>
          <p:nvPr/>
        </p:nvSpPr>
        <p:spPr>
          <a:xfrm>
            <a:off x="3057132" y="5345452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11"/>
          <p:cNvSpPr/>
          <p:nvPr/>
        </p:nvSpPr>
        <p:spPr>
          <a:xfrm>
            <a:off x="5401008" y="5345452"/>
            <a:ext cx="1964556" cy="514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7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5019</TotalTime>
  <Words>1243</Words>
  <Application>Microsoft Office PowerPoint</Application>
  <PresentationFormat>Apresentação na tela (4:3)</PresentationFormat>
  <Paragraphs>258</Paragraphs>
  <Slides>41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5" baseType="lpstr">
      <vt:lpstr>Arial</vt:lpstr>
      <vt:lpstr>Calibri</vt:lpstr>
      <vt:lpstr>Verdana</vt:lpstr>
      <vt:lpstr>Tema do Office</vt:lpstr>
      <vt:lpstr>Apresentação do PowerPoint</vt:lpstr>
      <vt:lpstr>URI Online Judge    (1/4)</vt:lpstr>
      <vt:lpstr>URI Online Judge    (2/4)</vt:lpstr>
      <vt:lpstr>URI Online Judge    (3/4)</vt:lpstr>
      <vt:lpstr>URI Online Judge    (4/4)</vt:lpstr>
      <vt:lpstr>Registre-se</vt:lpstr>
      <vt:lpstr>HOME</vt:lpstr>
      <vt:lpstr>PERFIL – CONFIGURAÇÕES</vt:lpstr>
      <vt:lpstr>PROBLEMAS – CATEGORIAS</vt:lpstr>
      <vt:lpstr>PROBLEMAS – 1 INICIANTE (1/7)</vt:lpstr>
      <vt:lpstr>PROBLEMAS – 1 INICIANTE (2/7)</vt:lpstr>
      <vt:lpstr>PROBLEMAS – 1 INICIANTE (3/7)</vt:lpstr>
      <vt:lpstr>SUBMISSÕES – TODAS</vt:lpstr>
      <vt:lpstr>SUBMISSÕES – AO VIVO</vt:lpstr>
      <vt:lpstr>RESPOSTAS POSSÍVEIS  (1/3)</vt:lpstr>
      <vt:lpstr>RESPOSTAS POSSÍVEIS  (2/3)</vt:lpstr>
      <vt:lpstr>RESPOSTAS POSSÍVEIS  (3/3)</vt:lpstr>
      <vt:lpstr>Testando em Linha de Comando</vt:lpstr>
      <vt:lpstr>Apresentação do PowerPoint</vt:lpstr>
      <vt:lpstr>PROBLEMAS – 1 INICIANTE (4/7)</vt:lpstr>
      <vt:lpstr>PROBLEMAS – 1 INICIANTE (5/7)</vt:lpstr>
      <vt:lpstr>PROBLEMAS – 1 INICIANTE (6/7)</vt:lpstr>
      <vt:lpstr>PROBLEMAS – 1 INICIANTE (7/7)</vt:lpstr>
      <vt:lpstr>RANK PRINCIPAL</vt:lpstr>
      <vt:lpstr>EU NO RANK</vt:lpstr>
      <vt:lpstr>RANK UNIVERSIDADES</vt:lpstr>
      <vt:lpstr>EU NO RANK DA UNIVERSIDADE</vt:lpstr>
      <vt:lpstr>PERFIL </vt:lpstr>
      <vt:lpstr>CONQUISTAS</vt:lpstr>
      <vt:lpstr>FÓRUM</vt:lpstr>
      <vt:lpstr>ACADEMIC</vt:lpstr>
      <vt:lpstr>CONTESTS</vt:lpstr>
      <vt:lpstr>PERFIL – CONFIGURAÇÕES</vt:lpstr>
      <vt:lpstr>PROBLEMS</vt:lpstr>
      <vt:lpstr>PROBLEMS – 1 BEGINNER (1/2)</vt:lpstr>
      <vt:lpstr>PROBLEMS – 1 BEGINNER (2/2)</vt:lpstr>
      <vt:lpstr>Dicas de Programação  (1/5)</vt:lpstr>
      <vt:lpstr>Dicas de Programação  (2/5)</vt:lpstr>
      <vt:lpstr>Dicas de Programação  (3/5)</vt:lpstr>
      <vt:lpstr>Dicas de Programação  (4/5)</vt:lpstr>
      <vt:lpstr>Dicas de Programação  (5/5)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 Online Judge Problems &amp; Contests</dc:title>
  <dc:creator>omero</dc:creator>
  <cp:lastModifiedBy>admin</cp:lastModifiedBy>
  <cp:revision>124</cp:revision>
  <dcterms:created xsi:type="dcterms:W3CDTF">2015-11-04T20:51:41Z</dcterms:created>
  <dcterms:modified xsi:type="dcterms:W3CDTF">2017-08-14T15:31:08Z</dcterms:modified>
</cp:coreProperties>
</file>